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D46"/>
    <a:srgbClr val="FFCC00"/>
    <a:srgbClr val="FF4500"/>
    <a:srgbClr val="E64A19"/>
    <a:srgbClr val="38A66A"/>
    <a:srgbClr val="3CB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93" d="100"/>
          <a:sy n="93" d="100"/>
        </p:scale>
        <p:origin x="-36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1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57DAE-7E03-71D3-3EAA-784E0F204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A6EA8-2627-BFE3-9A7F-6F011B4B7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8A15BC-FDB7-B105-0FB0-AE916E634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99231-BD7A-03EA-4111-BC9AC61F1E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3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232352" y="1944052"/>
            <a:ext cx="66727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500" b="1" dirty="0">
                <a:solidFill>
                  <a:srgbClr val="3CB3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Midyear</a:t>
            </a:r>
            <a:endParaRPr lang="en-US" sz="4500" b="1" dirty="0">
              <a:solidFill>
                <a:srgbClr val="3CB371"/>
              </a:solidFill>
            </a:endParaRPr>
          </a:p>
          <a:p>
            <a:pPr marL="0" indent="0" algn="ctr">
              <a:lnSpc>
                <a:spcPts val="5400"/>
              </a:lnSpc>
              <a:buNone/>
            </a:pPr>
            <a:r>
              <a:rPr lang="en-US" sz="4500" b="1" dirty="0">
                <a:solidFill>
                  <a:srgbClr val="3CB3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Educational Conference</a:t>
            </a:r>
            <a:endParaRPr lang="en-US" sz="4500" b="1" dirty="0">
              <a:solidFill>
                <a:srgbClr val="3CB37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3528280" y="3510429"/>
            <a:ext cx="2087440" cy="45719"/>
          </a:xfrm>
          <a:prstGeom prst="rect">
            <a:avLst/>
          </a:prstGeom>
          <a:solidFill>
            <a:srgbClr val="FFCC0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3586236" y="3743309"/>
            <a:ext cx="196496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E64A1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March 19-21, 2026</a:t>
            </a:r>
            <a:endParaRPr lang="en-US" sz="1500" dirty="0">
              <a:solidFill>
                <a:srgbClr val="E64A19"/>
              </a:solidFill>
            </a:endParaRPr>
          </a:p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E64A1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North Charleston, SC</a:t>
            </a:r>
            <a:endParaRPr lang="en-US" sz="1500" dirty="0">
              <a:solidFill>
                <a:srgbClr val="E64A19"/>
              </a:solidFill>
            </a:endParaRPr>
          </a:p>
        </p:txBody>
      </p:sp>
      <p:pic>
        <p:nvPicPr>
          <p:cNvPr id="6" name="Image 1" descr="/tmp/rasterized-gradient-4b7c2c7c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067300"/>
            <a:ext cx="9144000" cy="76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A7DFC95-363B-5A2E-1F24-55C6A31A91CB}"/>
              </a:ext>
            </a:extLst>
          </p:cNvPr>
          <p:cNvGrpSpPr/>
          <p:nvPr/>
        </p:nvGrpSpPr>
        <p:grpSpPr>
          <a:xfrm>
            <a:off x="1878349" y="540650"/>
            <a:ext cx="5387302" cy="1298611"/>
            <a:chOff x="1878349" y="450562"/>
            <a:chExt cx="5387302" cy="12986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943FB7-692D-6123-6EFD-B0362F8E7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8349" y="450562"/>
              <a:ext cx="1298611" cy="129861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EC16EC-A256-9B4D-92DF-23461838FBC9}"/>
                </a:ext>
              </a:extLst>
            </p:cNvPr>
            <p:cNvSpPr txBox="1"/>
            <p:nvPr/>
          </p:nvSpPr>
          <p:spPr>
            <a:xfrm>
              <a:off x="3266651" y="776703"/>
              <a:ext cx="399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American Osteopathic College</a:t>
              </a:r>
            </a:p>
            <a:p>
              <a:r>
                <a:rPr lang="en-US" b="1" dirty="0"/>
                <a:t>of Occupational &amp; Preventive Medicine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38A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13281" y="1531384"/>
            <a:ext cx="5148817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Presentation Title</a:t>
            </a:r>
            <a:endParaRPr lang="en-US" sz="4500" dirty="0"/>
          </a:p>
        </p:txBody>
      </p:sp>
      <p:sp>
        <p:nvSpPr>
          <p:cNvPr id="3" name="Text 1"/>
          <p:cNvSpPr/>
          <p:nvPr/>
        </p:nvSpPr>
        <p:spPr>
          <a:xfrm>
            <a:off x="1198224" y="2651909"/>
            <a:ext cx="526079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1500"/>
              </a:spcBef>
              <a:buNone/>
            </a:pPr>
            <a:r>
              <a:rPr lang="en-US" sz="2000" dirty="0">
                <a:solidFill>
                  <a:srgbClr val="FFFFFF">
                    <a:alpha val="9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Presenter Name and Credentials</a:t>
            </a:r>
            <a:endParaRPr lang="en-US" sz="2000" dirty="0"/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F3A36578-94B2-0537-E542-990EA9574833}"/>
              </a:ext>
            </a:extLst>
          </p:cNvPr>
          <p:cNvSpPr/>
          <p:nvPr/>
        </p:nvSpPr>
        <p:spPr>
          <a:xfrm>
            <a:off x="1113280" y="2247471"/>
            <a:ext cx="4876553" cy="45719"/>
          </a:xfrm>
          <a:prstGeom prst="rect">
            <a:avLst/>
          </a:prstGeom>
          <a:solidFill>
            <a:srgbClr val="FFCC0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solidFill>
                <a:srgbClr val="E64A19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25AC02-E725-A799-5A2D-1803ABA493C3}"/>
              </a:ext>
            </a:extLst>
          </p:cNvPr>
          <p:cNvGrpSpPr/>
          <p:nvPr/>
        </p:nvGrpSpPr>
        <p:grpSpPr>
          <a:xfrm>
            <a:off x="1113281" y="4606755"/>
            <a:ext cx="4417360" cy="444648"/>
            <a:chOff x="411493" y="4510983"/>
            <a:chExt cx="4417360" cy="4446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161C29-0122-B217-0F13-95A149D45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93" y="4510983"/>
              <a:ext cx="446399" cy="44464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9A8D38-1A7F-58E9-CFDF-8F1C401DEECC}"/>
                </a:ext>
              </a:extLst>
            </p:cNvPr>
            <p:cNvSpPr txBox="1"/>
            <p:nvPr/>
          </p:nvSpPr>
          <p:spPr>
            <a:xfrm>
              <a:off x="810192" y="4594808"/>
              <a:ext cx="401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2026 Midyear Educational Conference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286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3CB3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Disclosures</a:t>
            </a:r>
            <a:endParaRPr lang="en-US" sz="2700" dirty="0">
              <a:solidFill>
                <a:srgbClr val="3CB371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381000" y="685799"/>
            <a:ext cx="3286874" cy="45719"/>
          </a:xfrm>
          <a:prstGeom prst="rect">
            <a:avLst/>
          </a:prstGeom>
          <a:solidFill>
            <a:srgbClr val="FFCC0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solidFill>
                <a:srgbClr val="E64A19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571500" y="990172"/>
            <a:ext cx="8001000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30677" marR="0" lvl="0" indent="-230677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>
                  <a:lumMod val="5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Company name</a:t>
            </a:r>
          </a:p>
          <a:p>
            <a:pPr marL="535424" marR="0" lvl="1" indent="-304747" algn="l" defTabSz="1218987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>
                  <a:lumMod val="50000"/>
                </a:srgbClr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Nature of relationship </a:t>
            </a:r>
          </a:p>
          <a:p>
            <a:pPr marL="535424" marR="0" lvl="1" indent="-304747" algn="l" defTabSz="1218987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>
                  <a:lumMod val="50000"/>
                </a:srgbClr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Mechanism(s) Implemented to Mitigate Relevant Financial Relationships Appropriate to Role(s) in the Activity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>
                  <a:lumMod val="50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>
                  <a:lumMod val="50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OR -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>
                  <a:lumMod val="50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30677" marR="0" lvl="0" indent="-230677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>
                  <a:lumMod val="5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have no relevant relationships to disclose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342900" indent="-342900" algn="l">
              <a:lnSpc>
                <a:spcPts val="2100"/>
              </a:lnSpc>
              <a:spcAft>
                <a:spcPts val="1800"/>
              </a:spcAft>
              <a:buSzPct val="100000"/>
              <a:buChar char="•"/>
            </a:pPr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3FBA3C-1F9D-107B-A3A0-CFE31559E871}"/>
              </a:ext>
            </a:extLst>
          </p:cNvPr>
          <p:cNvGrpSpPr/>
          <p:nvPr/>
        </p:nvGrpSpPr>
        <p:grpSpPr>
          <a:xfrm>
            <a:off x="381000" y="4649483"/>
            <a:ext cx="4417360" cy="444648"/>
            <a:chOff x="411493" y="4510983"/>
            <a:chExt cx="4417360" cy="4446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66118F-464B-C584-04B0-84586F458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93" y="4510983"/>
              <a:ext cx="446399" cy="4446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A60D51-E70A-642F-5E6C-FC11B309A288}"/>
                </a:ext>
              </a:extLst>
            </p:cNvPr>
            <p:cNvSpPr txBox="1"/>
            <p:nvPr/>
          </p:nvSpPr>
          <p:spPr>
            <a:xfrm>
              <a:off x="810192" y="4594808"/>
              <a:ext cx="401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2026 Midyear Educational Conference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882CBC-8A77-F8E6-E049-5268B7212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04B98E0-C466-627C-D9E0-A840CF6B0878}"/>
              </a:ext>
            </a:extLst>
          </p:cNvPr>
          <p:cNvSpPr/>
          <p:nvPr/>
        </p:nvSpPr>
        <p:spPr>
          <a:xfrm>
            <a:off x="381000" y="2286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3CB3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Learning Objectives</a:t>
            </a:r>
            <a:endParaRPr lang="en-US" sz="2700" dirty="0">
              <a:solidFill>
                <a:srgbClr val="3CB371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16995CD-A339-7A52-82BE-C3888FCD7339}"/>
              </a:ext>
            </a:extLst>
          </p:cNvPr>
          <p:cNvSpPr/>
          <p:nvPr/>
        </p:nvSpPr>
        <p:spPr>
          <a:xfrm>
            <a:off x="381000" y="685799"/>
            <a:ext cx="3286874" cy="45719"/>
          </a:xfrm>
          <a:prstGeom prst="rect">
            <a:avLst/>
          </a:prstGeom>
          <a:solidFill>
            <a:srgbClr val="FFCC0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solidFill>
                <a:srgbClr val="E64A19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E627166-803F-E049-C0C6-7EEED1BB6EB7}"/>
              </a:ext>
            </a:extLst>
          </p:cNvPr>
          <p:cNvSpPr/>
          <p:nvPr/>
        </p:nvSpPr>
        <p:spPr>
          <a:xfrm>
            <a:off x="571500" y="2171700"/>
            <a:ext cx="8001000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00"/>
              </a:lnSpc>
              <a:spcAft>
                <a:spcPts val="1800"/>
              </a:spcAft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First key point with supporting details</a:t>
            </a:r>
            <a:endParaRPr lang="en-US" sz="1600" dirty="0"/>
          </a:p>
          <a:p>
            <a:pPr marL="342900" indent="-342900" algn="l">
              <a:lnSpc>
                <a:spcPts val="2100"/>
              </a:lnSpc>
              <a:spcAft>
                <a:spcPts val="1800"/>
              </a:spcAft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Second important point to remember</a:t>
            </a:r>
            <a:endParaRPr lang="en-US" sz="1600" dirty="0"/>
          </a:p>
          <a:p>
            <a:pPr marL="342900" indent="-342900" algn="l">
              <a:lnSpc>
                <a:spcPts val="2100"/>
              </a:lnSpc>
              <a:spcAft>
                <a:spcPts val="1800"/>
              </a:spcAft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Third essential concept or takeaway</a:t>
            </a:r>
            <a:endParaRPr lang="en-US" sz="1600" dirty="0"/>
          </a:p>
          <a:p>
            <a:pPr marL="342900" indent="-342900" algn="l">
              <a:lnSpc>
                <a:spcPts val="2100"/>
              </a:lnSpc>
              <a:spcAft>
                <a:spcPts val="1800"/>
              </a:spcAft>
              <a:buSzPct val="100000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Fourth point completing the discussion</a:t>
            </a:r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BB6640-F342-289C-6CC1-9695885554C4}"/>
              </a:ext>
            </a:extLst>
          </p:cNvPr>
          <p:cNvGrpSpPr/>
          <p:nvPr/>
        </p:nvGrpSpPr>
        <p:grpSpPr>
          <a:xfrm>
            <a:off x="381000" y="4649483"/>
            <a:ext cx="4417360" cy="444648"/>
            <a:chOff x="411493" y="4510983"/>
            <a:chExt cx="4417360" cy="4446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9EB374-8A9A-2F3C-8ED7-F34D21F1D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93" y="4510983"/>
              <a:ext cx="446399" cy="4446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0C52F2-7033-1C61-74F4-2984B372AE99}"/>
                </a:ext>
              </a:extLst>
            </p:cNvPr>
            <p:cNvSpPr txBox="1"/>
            <p:nvPr/>
          </p:nvSpPr>
          <p:spPr>
            <a:xfrm>
              <a:off x="810192" y="4594808"/>
              <a:ext cx="401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2026 Midyear Educational 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80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286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3CB3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Two-Column Layout</a:t>
            </a:r>
            <a:endParaRPr lang="en-US" sz="2700" dirty="0">
              <a:solidFill>
                <a:srgbClr val="3CB371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381000" y="607030"/>
            <a:ext cx="3286874" cy="45719"/>
          </a:xfrm>
          <a:prstGeom prst="rect">
            <a:avLst/>
          </a:prstGeom>
          <a:solidFill>
            <a:srgbClr val="FFCC0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71500" y="1962150"/>
            <a:ext cx="3848100" cy="2324100"/>
          </a:xfrm>
          <a:prstGeom prst="roundRect">
            <a:avLst>
              <a:gd name="adj" fmla="val 3279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590550" y="1962150"/>
            <a:ext cx="0" cy="2324100"/>
          </a:xfrm>
          <a:prstGeom prst="line">
            <a:avLst/>
          </a:prstGeom>
          <a:noFill/>
          <a:ln w="38100">
            <a:solidFill>
              <a:srgbClr val="40B96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76300" y="2228850"/>
            <a:ext cx="168078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40B9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Column </a:t>
            </a:r>
            <a:r>
              <a:rPr lang="en-US" sz="1800" b="1" dirty="0">
                <a:solidFill>
                  <a:srgbClr val="38A6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</a:t>
            </a:r>
            <a:endParaRPr lang="en-US" sz="1800" dirty="0">
              <a:solidFill>
                <a:srgbClr val="38A66A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876300" y="2838450"/>
            <a:ext cx="33421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 for the first column goes here with relevant information and details.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876300" y="3562350"/>
            <a:ext cx="33421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Additional supporting text or bullet points can be included here.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724400" y="1962150"/>
            <a:ext cx="3848100" cy="2324100"/>
          </a:xfrm>
          <a:prstGeom prst="roundRect">
            <a:avLst>
              <a:gd name="adj" fmla="val 3279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4743450" y="1962150"/>
            <a:ext cx="0" cy="2324100"/>
          </a:xfrm>
          <a:prstGeom prst="line">
            <a:avLst/>
          </a:prstGeom>
          <a:noFill/>
          <a:ln w="38100">
            <a:solidFill>
              <a:srgbClr val="256D4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029200" y="2228850"/>
            <a:ext cx="1680782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256D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Column Two</a:t>
            </a:r>
            <a:endParaRPr lang="en-US" sz="1800" dirty="0">
              <a:solidFill>
                <a:srgbClr val="256D46"/>
              </a:solidFill>
            </a:endParaRPr>
          </a:p>
        </p:txBody>
      </p:sp>
      <p:sp>
        <p:nvSpPr>
          <p:cNvPr id="12" name="Text 10"/>
          <p:cNvSpPr/>
          <p:nvPr/>
        </p:nvSpPr>
        <p:spPr>
          <a:xfrm>
            <a:off x="5029200" y="2838450"/>
            <a:ext cx="33421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 for the second column with complementary or contrasting information.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29200" y="3562350"/>
            <a:ext cx="33421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details to support the main points being discussed.</a:t>
            </a:r>
            <a:endParaRPr lang="en-US" sz="1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7A67A1-0535-1B56-2A2F-E63E9377F9BC}"/>
              </a:ext>
            </a:extLst>
          </p:cNvPr>
          <p:cNvGrpSpPr/>
          <p:nvPr/>
        </p:nvGrpSpPr>
        <p:grpSpPr>
          <a:xfrm>
            <a:off x="381000" y="4649483"/>
            <a:ext cx="4417360" cy="444648"/>
            <a:chOff x="411493" y="4510983"/>
            <a:chExt cx="4417360" cy="4446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2E3C695-F666-CAFA-0223-597FB20B5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93" y="4510983"/>
              <a:ext cx="446399" cy="44464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A03300-A6B4-06E9-0A88-793084A1D651}"/>
                </a:ext>
              </a:extLst>
            </p:cNvPr>
            <p:cNvSpPr txBox="1"/>
            <p:nvPr/>
          </p:nvSpPr>
          <p:spPr>
            <a:xfrm>
              <a:off x="810192" y="4594808"/>
              <a:ext cx="401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2026 Midyear Educational Conference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286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40B9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&amp; Analytics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3838277" y="2686050"/>
            <a:ext cx="149664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40B9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Chart Placeholder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491490" y="4438650"/>
            <a:ext cx="81610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insights and interpretation of the data presented above</a:t>
            </a:r>
            <a:endParaRPr lang="en-US" sz="1200" dirty="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4E1AE25C-589C-507D-49C2-825F87B8E2CB}"/>
              </a:ext>
            </a:extLst>
          </p:cNvPr>
          <p:cNvSpPr/>
          <p:nvPr/>
        </p:nvSpPr>
        <p:spPr>
          <a:xfrm>
            <a:off x="381000" y="607030"/>
            <a:ext cx="3286874" cy="45719"/>
          </a:xfrm>
          <a:prstGeom prst="rect">
            <a:avLst/>
          </a:prstGeom>
          <a:solidFill>
            <a:srgbClr val="FFCC0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99F436-8BC5-85A5-A167-CEAF1F4CE388}"/>
              </a:ext>
            </a:extLst>
          </p:cNvPr>
          <p:cNvGrpSpPr/>
          <p:nvPr/>
        </p:nvGrpSpPr>
        <p:grpSpPr>
          <a:xfrm>
            <a:off x="421769" y="4667250"/>
            <a:ext cx="4417360" cy="444648"/>
            <a:chOff x="411493" y="4510983"/>
            <a:chExt cx="4417360" cy="4446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4ECC6D-3BB8-76C8-8D66-F1057ABCD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93" y="4510983"/>
              <a:ext cx="446399" cy="44464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AE90BE-9DFA-09BC-0391-257F4E3DF594}"/>
                </a:ext>
              </a:extLst>
            </p:cNvPr>
            <p:cNvSpPr txBox="1"/>
            <p:nvPr/>
          </p:nvSpPr>
          <p:spPr>
            <a:xfrm>
              <a:off x="810192" y="4594808"/>
              <a:ext cx="401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2026 Midyear Educational Conference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rasterized-gradient-d4ccec39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762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401587" y="1987600"/>
            <a:ext cx="23406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38A66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You</a:t>
            </a:r>
            <a:endParaRPr lang="en-US" sz="3600" dirty="0">
              <a:solidFill>
                <a:srgbClr val="38A66A"/>
              </a:solidFill>
            </a:endParaRPr>
          </a:p>
        </p:txBody>
      </p:sp>
      <p:sp>
        <p:nvSpPr>
          <p:cNvPr id="5" name="Text 1"/>
          <p:cNvSpPr/>
          <p:nvPr/>
        </p:nvSpPr>
        <p:spPr>
          <a:xfrm flipV="1">
            <a:off x="3454413" y="2654350"/>
            <a:ext cx="2287849" cy="87631"/>
          </a:xfrm>
          <a:prstGeom prst="rect">
            <a:avLst/>
          </a:prstGeom>
          <a:solidFill>
            <a:srgbClr val="FFCC0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>
              <a:solidFill>
                <a:srgbClr val="38A66A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3454414" y="3092500"/>
            <a:ext cx="223517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E64A1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Questions &amp; Discussion</a:t>
            </a:r>
            <a:endParaRPr lang="en-US" sz="1500" dirty="0">
              <a:solidFill>
                <a:srgbClr val="E64A19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2684711" y="3816400"/>
            <a:ext cx="3774579" cy="1066800"/>
          </a:xfrm>
          <a:prstGeom prst="roundRect">
            <a:avLst>
              <a:gd name="adj" fmla="val 7143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Shape 4"/>
          <p:cNvSpPr/>
          <p:nvPr/>
        </p:nvSpPr>
        <p:spPr>
          <a:xfrm>
            <a:off x="2703761" y="3816400"/>
            <a:ext cx="0" cy="1066800"/>
          </a:xfrm>
          <a:prstGeom prst="line">
            <a:avLst/>
          </a:prstGeom>
          <a:noFill/>
          <a:ln w="38100">
            <a:solidFill>
              <a:srgbClr val="38A66A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5"/>
          <p:cNvSpPr/>
          <p:nvPr/>
        </p:nvSpPr>
        <p:spPr>
          <a:xfrm>
            <a:off x="3074066" y="4006900"/>
            <a:ext cx="30339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00"/>
              </a:lnSpc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Information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3074066" y="4311700"/>
            <a:ext cx="303396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Arial" pitchFamily="34" charset="0"/>
                <a:cs typeface="Arial" pitchFamily="34" charset="-120"/>
              </a:rPr>
              <a:t>info@aocopm.org</a:t>
            </a:r>
            <a:endParaRPr lang="en-US" sz="1050" dirty="0"/>
          </a:p>
        </p:txBody>
      </p:sp>
      <p:pic>
        <p:nvPicPr>
          <p:cNvPr id="11" name="Image 2" descr="/tmp/rasterized-gradient-f0fda4f8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067300"/>
            <a:ext cx="9144000" cy="762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83568E9-57D2-32C4-9DE5-8F64E52B23BC}"/>
              </a:ext>
            </a:extLst>
          </p:cNvPr>
          <p:cNvGrpSpPr/>
          <p:nvPr/>
        </p:nvGrpSpPr>
        <p:grpSpPr>
          <a:xfrm>
            <a:off x="1878274" y="690594"/>
            <a:ext cx="5387302" cy="1298611"/>
            <a:chOff x="1878349" y="450562"/>
            <a:chExt cx="5387302" cy="129861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1C43F28-BE82-C5DB-F037-A1159F991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78349" y="450562"/>
              <a:ext cx="1298611" cy="129861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66CAA9-1D38-56B1-D41C-BA8007DF9EA9}"/>
                </a:ext>
              </a:extLst>
            </p:cNvPr>
            <p:cNvSpPr txBox="1"/>
            <p:nvPr/>
          </p:nvSpPr>
          <p:spPr>
            <a:xfrm>
              <a:off x="3266651" y="776703"/>
              <a:ext cx="399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American Osteopathic College</a:t>
              </a:r>
            </a:p>
            <a:p>
              <a:r>
                <a:rPr lang="en-US" b="1" dirty="0"/>
                <a:t>of Occupational &amp; Preventive Medicine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286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40B9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Content Slide Title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571500" y="1737420"/>
            <a:ext cx="8001000" cy="1897261"/>
          </a:xfrm>
          <a:prstGeom prst="roundRect">
            <a:avLst>
              <a:gd name="adj" fmla="val 4016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590550" y="1737420"/>
            <a:ext cx="0" cy="1897261"/>
          </a:xfrm>
          <a:prstGeom prst="line">
            <a:avLst/>
          </a:prstGeom>
          <a:noFill/>
          <a:ln w="38100">
            <a:solidFill>
              <a:srgbClr val="40B96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76300" y="2004120"/>
            <a:ext cx="3798761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40B9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Subtitle or Section Header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76300" y="2461320"/>
            <a:ext cx="7578090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60"/>
              </a:lnSpc>
              <a:spcAft>
                <a:spcPts val="900"/>
              </a:spcAft>
              <a:buNone/>
            </a:pPr>
            <a:r>
              <a:rPr lang="en-US" sz="13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Main content paragraph with important information and details that need to be communicated clearly to the audience.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876300" y="3124200"/>
            <a:ext cx="7578090" cy="243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20"/>
              </a:lnSpc>
              <a:buNone/>
            </a:pPr>
            <a:r>
              <a:rPr lang="en-US" sz="12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Additional supporting paragraph with supplementary information or context.</a:t>
            </a:r>
            <a:endParaRPr lang="en-US" sz="1200" dirty="0"/>
          </a:p>
        </p:txBody>
      </p:sp>
      <p:pic>
        <p:nvPicPr>
          <p:cNvPr id="9" name="Image 0" descr="/tmp/rasterized-gradient-4564623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863280"/>
            <a:ext cx="8001000" cy="64770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857250" y="4072830"/>
            <a:ext cx="75780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💡 Key Takeaway: Important point or conclusion to remember</a:t>
            </a:r>
            <a:endParaRPr lang="en-US" sz="1200" dirty="0"/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2CFE3098-5126-7B9C-E27C-AC94A4E776BE}"/>
              </a:ext>
            </a:extLst>
          </p:cNvPr>
          <p:cNvSpPr/>
          <p:nvPr/>
        </p:nvSpPr>
        <p:spPr>
          <a:xfrm>
            <a:off x="381000" y="627918"/>
            <a:ext cx="3286874" cy="45719"/>
          </a:xfrm>
          <a:prstGeom prst="rect">
            <a:avLst/>
          </a:prstGeom>
          <a:solidFill>
            <a:srgbClr val="FFCC0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036643-F666-AFE4-F247-D7571806657E}"/>
              </a:ext>
            </a:extLst>
          </p:cNvPr>
          <p:cNvGrpSpPr/>
          <p:nvPr/>
        </p:nvGrpSpPr>
        <p:grpSpPr>
          <a:xfrm>
            <a:off x="381000" y="4649483"/>
            <a:ext cx="4417360" cy="444648"/>
            <a:chOff x="411493" y="4510983"/>
            <a:chExt cx="4417360" cy="4446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F061E7-7F54-8416-9CBC-0409FF1A6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493" y="4510983"/>
              <a:ext cx="446399" cy="44464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93236-55C5-7AE8-8CA2-53B6190825E5}"/>
                </a:ext>
              </a:extLst>
            </p:cNvPr>
            <p:cNvSpPr txBox="1"/>
            <p:nvPr/>
          </p:nvSpPr>
          <p:spPr>
            <a:xfrm>
              <a:off x="810192" y="4594808"/>
              <a:ext cx="401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2026 Midyear Educational Conference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251</Words>
  <Application>Microsoft Office PowerPoint</Application>
  <PresentationFormat>On-screen Show (16:9)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Osteopathic College of Occupational and Preventive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AOCOPM 2026 Midyear Conference Template</dc:title>
  <dc:subject>PptxGenJS Presentation</dc:subject>
  <dc:creator>AOCOPM</dc:creator>
  <cp:lastModifiedBy>Ronda LeBoeuf</cp:lastModifiedBy>
  <cp:revision>3</cp:revision>
  <dcterms:created xsi:type="dcterms:W3CDTF">2026-01-23T16:35:50Z</dcterms:created>
  <dcterms:modified xsi:type="dcterms:W3CDTF">2026-01-23T17:27:05Z</dcterms:modified>
</cp:coreProperties>
</file>